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7" r:id="rId5"/>
    <p:sldId id="256" r:id="rId6"/>
    <p:sldId id="265" r:id="rId7"/>
    <p:sldId id="266" r:id="rId8"/>
    <p:sldId id="26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77777"/>
    <a:srgbClr val="503F2E"/>
    <a:srgbClr val="DFD3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0500" autoAdjust="0"/>
  </p:normalViewPr>
  <p:slideViewPr>
    <p:cSldViewPr>
      <p:cViewPr>
        <p:scale>
          <a:sx n="73" d="100"/>
          <a:sy n="73" d="100"/>
        </p:scale>
        <p:origin x="-4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C320-43EB-0647-9D4E-9414CC5D280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E410F-A6AD-1949-B875-794B35818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6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E410F-A6AD-1949-B875-794B3581829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E410F-A6AD-1949-B875-794B3581829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E410F-A6AD-1949-B875-794B3581829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733800"/>
            <a:ext cx="6019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5E6461-0E0C-BF49-9275-ADE3539DA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5299E6E-676F-3949-BD87-F702098B2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53D2C-7651-704A-A956-611956F15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B9E33D-A0BD-BE4E-B4C5-A3C532AEE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15FDEC-BBE4-1A4B-A8CE-AA38D4609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06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06029B-4CDE-374E-9AAC-B4BBBF58BB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6BEE70-DB05-5A46-9E87-A03DB0723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95A6F3-2D12-724E-88B8-86AE955911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73B978-DD6F-5F4A-8C94-EC898A90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74BB4E-0071-754F-B7F2-CA3C7D82F7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4DAA81-4F2B-514F-AB53-E3E0E5AD3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-109" charset="0"/>
              </a:defRPr>
            </a:lvl1pPr>
          </a:lstStyle>
          <a:p>
            <a:fld id="{3F5EC1F5-F9E6-674D-8F9E-EBE7C53ADE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YummyCupcakes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-109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YummyCupcakes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YummyCupcakes"/>
          <a:ea typeface="ＭＳ Ｐゴシック" pitchFamily="-109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YummyCupcakes"/>
          <a:ea typeface="ＭＳ Ｐゴシック" pitchFamily="-109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YummyCupcakes"/>
          <a:ea typeface="ＭＳ Ｐゴシック" pitchFamily="-109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YummyCupcakes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zgzim5m7o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Please Do Now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3500" dirty="0" smtClean="0">
                <a:latin typeface="Trebuchet MS" panose="020B0603020202020204" pitchFamily="34" charset="0"/>
              </a:rPr>
              <a:t>Watch the following clip. </a:t>
            </a:r>
          </a:p>
          <a:p>
            <a:r>
              <a:rPr lang="en-US" sz="35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US" sz="3500" dirty="0" smtClean="0">
                <a:latin typeface="Trebuchet MS" panose="020B0603020202020204" pitchFamily="34" charset="0"/>
                <a:hlinkClick r:id="rId2"/>
              </a:rPr>
              <a:t>www.youtube.com/watch?v=Hzgzim5m7oU</a:t>
            </a:r>
            <a:endParaRPr lang="en-US" sz="3500" dirty="0">
              <a:latin typeface="Trebuchet MS" panose="020B0603020202020204" pitchFamily="34" charset="0"/>
            </a:endParaRPr>
          </a:p>
          <a:p>
            <a:r>
              <a:rPr lang="en-US" sz="3500" dirty="0" smtClean="0">
                <a:latin typeface="Trebuchet MS" panose="020B0603020202020204" pitchFamily="34" charset="0"/>
              </a:rPr>
              <a:t>Do you agree or disagree? 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How do you usually feel about poetry?</a:t>
            </a:r>
            <a:endParaRPr lang="en-US" sz="35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Shared Inquiry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3500" dirty="0">
                <a:latin typeface="Trebuchet MS" panose="020B0603020202020204" pitchFamily="34" charset="0"/>
              </a:rPr>
              <a:t>Begin with a</a:t>
            </a:r>
            <a:r>
              <a:rPr lang="en-US" sz="3500" dirty="0" smtClean="0">
                <a:latin typeface="Trebuchet MS" panose="020B0603020202020204" pitchFamily="34" charset="0"/>
              </a:rPr>
              <a:t> </a:t>
            </a:r>
            <a:r>
              <a:rPr lang="en-US" sz="3500" b="1" u="sng" dirty="0" smtClean="0">
                <a:latin typeface="Trebuchet MS" panose="020B0603020202020204" pitchFamily="34" charset="0"/>
              </a:rPr>
              <a:t>discussion question</a:t>
            </a:r>
            <a:r>
              <a:rPr lang="en-US" sz="3500" dirty="0" smtClean="0">
                <a:latin typeface="Trebuchet MS" panose="020B0603020202020204" pitchFamily="34" charset="0"/>
              </a:rPr>
              <a:t> about </a:t>
            </a:r>
            <a:r>
              <a:rPr lang="en-US" sz="3500" dirty="0">
                <a:latin typeface="Trebuchet MS" panose="020B0603020202020204" pitchFamily="34" charset="0"/>
              </a:rPr>
              <a:t>the </a:t>
            </a:r>
            <a:r>
              <a:rPr lang="en-US" sz="3500" dirty="0" smtClean="0">
                <a:latin typeface="Trebuchet MS" panose="020B0603020202020204" pitchFamily="34" charset="0"/>
              </a:rPr>
              <a:t>poem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The </a:t>
            </a:r>
            <a:r>
              <a:rPr lang="en-US" sz="3500" dirty="0">
                <a:latin typeface="Trebuchet MS" panose="020B0603020202020204" pitchFamily="34" charset="0"/>
              </a:rPr>
              <a:t>discussion should remain grounded in the</a:t>
            </a:r>
            <a:r>
              <a:rPr lang="en-US" sz="3500" dirty="0" smtClean="0">
                <a:latin typeface="Trebuchet MS" panose="020B0603020202020204" pitchFamily="34" charset="0"/>
              </a:rPr>
              <a:t> </a:t>
            </a:r>
            <a:r>
              <a:rPr lang="en-US" sz="3500" b="1" u="sng" dirty="0" smtClean="0">
                <a:latin typeface="Trebuchet MS" panose="020B0603020202020204" pitchFamily="34" charset="0"/>
              </a:rPr>
              <a:t>text </a:t>
            </a:r>
            <a:r>
              <a:rPr lang="en-US" sz="3500" dirty="0" smtClean="0">
                <a:latin typeface="Trebuchet MS" panose="020B0603020202020204" pitchFamily="34" charset="0"/>
              </a:rPr>
              <a:t>as </a:t>
            </a:r>
            <a:r>
              <a:rPr lang="en-US" sz="3500" dirty="0">
                <a:latin typeface="Trebuchet MS" panose="020B0603020202020204" pitchFamily="34" charset="0"/>
              </a:rPr>
              <a:t>much as possible</a:t>
            </a:r>
            <a:r>
              <a:rPr lang="en-US" sz="3500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The </a:t>
            </a:r>
            <a:r>
              <a:rPr lang="en-US" sz="3500" dirty="0">
                <a:latin typeface="Trebuchet MS" panose="020B0603020202020204" pitchFamily="34" charset="0"/>
              </a:rPr>
              <a:t>basis for shared inquiry is</a:t>
            </a:r>
            <a:r>
              <a:rPr lang="en-US" sz="3500" dirty="0" smtClean="0">
                <a:latin typeface="Trebuchet MS" panose="020B0603020202020204" pitchFamily="34" charset="0"/>
              </a:rPr>
              <a:t> </a:t>
            </a:r>
            <a:r>
              <a:rPr lang="en-US" sz="3500" b="1" u="sng" dirty="0" smtClean="0">
                <a:latin typeface="Trebuchet MS" panose="020B0603020202020204" pitchFamily="34" charset="0"/>
              </a:rPr>
              <a:t>close </a:t>
            </a:r>
            <a:r>
              <a:rPr lang="en-US" sz="3500" dirty="0" smtClean="0">
                <a:latin typeface="Trebuchet MS" panose="020B0603020202020204" pitchFamily="34" charset="0"/>
              </a:rPr>
              <a:t>reading</a:t>
            </a:r>
            <a:r>
              <a:rPr lang="en-US" sz="3500" dirty="0">
                <a:latin typeface="Trebuchet MS" panose="020B0603020202020204" pitchFamily="34" charset="0"/>
              </a:rPr>
              <a:t>.</a:t>
            </a:r>
            <a:r>
              <a:rPr lang="en-US" sz="3500" dirty="0" smtClean="0">
                <a:latin typeface="Trebuchet MS" panose="020B0603020202020204" pitchFamily="34" charset="0"/>
              </a:rPr>
              <a:t> </a:t>
            </a:r>
          </a:p>
          <a:p>
            <a:r>
              <a:rPr lang="en-US" sz="3500" dirty="0">
                <a:latin typeface="Trebuchet MS" panose="020B0603020202020204" pitchFamily="34" charset="0"/>
              </a:rPr>
              <a:t>W</a:t>
            </a:r>
            <a:r>
              <a:rPr lang="en-US" sz="3500" dirty="0" smtClean="0">
                <a:latin typeface="Trebuchet MS" panose="020B0603020202020204" pitchFamily="34" charset="0"/>
              </a:rPr>
              <a:t>rite </a:t>
            </a:r>
            <a:r>
              <a:rPr lang="en-US" sz="3500" dirty="0">
                <a:latin typeface="Trebuchet MS" panose="020B0603020202020204" pitchFamily="34" charset="0"/>
              </a:rPr>
              <a:t>your own notes in your poetry </a:t>
            </a:r>
            <a:r>
              <a:rPr lang="en-US" sz="3500" dirty="0" smtClean="0">
                <a:latin typeface="Trebuchet MS" panose="020B0603020202020204" pitchFamily="34" charset="0"/>
              </a:rPr>
              <a:t>packets (annotation) </a:t>
            </a:r>
            <a:endParaRPr lang="en-US" sz="35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Talking back to the Poem 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3300" dirty="0">
                <a:latin typeface="Trebuchet MS" panose="020B0603020202020204" pitchFamily="34" charset="0"/>
              </a:rPr>
              <a:t>When you are reading poetry, it is common for the reader to take part in back and forth</a:t>
            </a:r>
            <a:r>
              <a:rPr lang="en-US" sz="3300" dirty="0" smtClean="0">
                <a:latin typeface="Trebuchet MS" panose="020B0603020202020204" pitchFamily="34" charset="0"/>
              </a:rPr>
              <a:t> </a:t>
            </a:r>
            <a:r>
              <a:rPr lang="en-US" sz="3300" b="1" u="sng" dirty="0" smtClean="0">
                <a:latin typeface="Trebuchet MS" panose="020B0603020202020204" pitchFamily="34" charset="0"/>
              </a:rPr>
              <a:t>conversation </a:t>
            </a:r>
            <a:r>
              <a:rPr lang="en-US" sz="3300" dirty="0" smtClean="0">
                <a:latin typeface="Trebuchet MS" panose="020B0603020202020204" pitchFamily="34" charset="0"/>
              </a:rPr>
              <a:t>with </a:t>
            </a:r>
            <a:r>
              <a:rPr lang="en-US" sz="3300" dirty="0">
                <a:latin typeface="Trebuchet MS" panose="020B0603020202020204" pitchFamily="34" charset="0"/>
              </a:rPr>
              <a:t>the text.</a:t>
            </a:r>
            <a:r>
              <a:rPr lang="en-US" sz="3300" dirty="0" smtClean="0">
                <a:latin typeface="Trebuchet MS" panose="020B0603020202020204" pitchFamily="34" charset="0"/>
              </a:rPr>
              <a:t> </a:t>
            </a:r>
          </a:p>
          <a:p>
            <a:pPr lvl="0"/>
            <a:r>
              <a:rPr lang="en-US" sz="3300" dirty="0" smtClean="0">
                <a:latin typeface="Trebuchet MS" panose="020B0603020202020204" pitchFamily="34" charset="0"/>
              </a:rPr>
              <a:t>Ex:</a:t>
            </a:r>
          </a:p>
          <a:p>
            <a:pPr lvl="1"/>
            <a:r>
              <a:rPr lang="en-US" sz="3300" dirty="0" smtClean="0">
                <a:latin typeface="Trebuchet MS" panose="020B0603020202020204" pitchFamily="34" charset="0"/>
              </a:rPr>
              <a:t> </a:t>
            </a:r>
            <a:r>
              <a:rPr lang="en-US" sz="3300" dirty="0">
                <a:latin typeface="Trebuchet MS" panose="020B0603020202020204" pitchFamily="34" charset="0"/>
              </a:rPr>
              <a:t>What circumstances gave rise to the poem?</a:t>
            </a:r>
          </a:p>
          <a:p>
            <a:pPr lvl="1"/>
            <a:r>
              <a:rPr lang="en-US" sz="3300" dirty="0">
                <a:latin typeface="Trebuchet MS" panose="020B0603020202020204" pitchFamily="34" charset="0"/>
              </a:rPr>
              <a:t>What situation is presented?</a:t>
            </a:r>
          </a:p>
          <a:p>
            <a:pPr lvl="1"/>
            <a:r>
              <a:rPr lang="en-US" sz="3300" dirty="0">
                <a:latin typeface="Trebuchet MS" panose="020B0603020202020204" pitchFamily="34" charset="0"/>
              </a:rPr>
              <a:t>Who or what is the audience?</a:t>
            </a:r>
          </a:p>
          <a:p>
            <a:pPr lvl="1"/>
            <a:r>
              <a:rPr lang="en-US" sz="3300" dirty="0">
                <a:latin typeface="Trebuchet MS" panose="020B0603020202020204" pitchFamily="34" charset="0"/>
              </a:rPr>
              <a:t>What is the tone?</a:t>
            </a:r>
          </a:p>
          <a:p>
            <a:endParaRPr lang="en-US" sz="33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Finding Meaning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Here’s a tricky issue: the task is to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b="1" u="sng" dirty="0" smtClean="0">
                <a:latin typeface="Trebuchet MS" panose="020B0603020202020204" pitchFamily="34" charset="0"/>
              </a:rPr>
              <a:t>grasp</a:t>
            </a:r>
            <a:r>
              <a:rPr lang="en-US" dirty="0" smtClean="0">
                <a:latin typeface="Trebuchet MS" panose="020B0603020202020204" pitchFamily="34" charset="0"/>
              </a:rPr>
              <a:t>, </a:t>
            </a:r>
            <a:r>
              <a:rPr lang="en-US" dirty="0">
                <a:latin typeface="Trebuchet MS" panose="020B0603020202020204" pitchFamily="34" charset="0"/>
              </a:rPr>
              <a:t>to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b="1" u="sng" dirty="0" smtClean="0">
                <a:latin typeface="Trebuchet MS" panose="020B0603020202020204" pitchFamily="34" charset="0"/>
              </a:rPr>
              <a:t>connect</a:t>
            </a:r>
            <a:r>
              <a:rPr lang="en-US" dirty="0" smtClean="0">
                <a:latin typeface="Trebuchet MS" panose="020B0603020202020204" pitchFamily="34" charset="0"/>
              </a:rPr>
              <a:t>, </a:t>
            </a:r>
            <a:r>
              <a:rPr lang="en-US" dirty="0">
                <a:latin typeface="Trebuchet MS" panose="020B0603020202020204" pitchFamily="34" charset="0"/>
              </a:rPr>
              <a:t>and to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  <a:r>
              <a:rPr lang="en-US" b="1" u="sng" dirty="0" smtClean="0">
                <a:latin typeface="Trebuchet MS" panose="020B0603020202020204" pitchFamily="34" charset="0"/>
              </a:rPr>
              <a:t>understand</a:t>
            </a:r>
            <a:r>
              <a:rPr lang="en-US" dirty="0" smtClean="0">
                <a:latin typeface="Trebuchet MS" panose="020B0603020202020204" pitchFamily="34" charset="0"/>
              </a:rPr>
              <a:t>. </a:t>
            </a:r>
            <a:r>
              <a:rPr lang="en-US" dirty="0">
                <a:latin typeface="Trebuchet MS" panose="020B0603020202020204" pitchFamily="34" charset="0"/>
              </a:rPr>
              <a:t>But such a task is to some degree impossible, and most people want clarity.</a:t>
            </a:r>
            <a:r>
              <a:rPr lang="en-US" dirty="0" smtClean="0">
                <a:latin typeface="Trebuchet MS" panose="020B0603020202020204" pitchFamily="34" charset="0"/>
              </a:rPr>
              <a:t> </a:t>
            </a:r>
          </a:p>
          <a:p>
            <a:pPr lvl="1"/>
            <a:r>
              <a:rPr lang="en-US" sz="3200" dirty="0">
                <a:latin typeface="Trebuchet MS" panose="020B0603020202020204" pitchFamily="34" charset="0"/>
              </a:rPr>
              <a:t>But a poem that reveals itself completely in one or two readings will, over time, seem less of a poem than one that constantly reveals subtle recesses and previously unrecognized meanings</a:t>
            </a:r>
            <a:r>
              <a:rPr lang="en-US" sz="3200" dirty="0" smtClean="0">
                <a:latin typeface="Trebuchet MS" panose="020B0603020202020204" pitchFamily="34" charset="0"/>
              </a:rPr>
              <a:t> </a:t>
            </a:r>
            <a:endParaRPr lang="en-US" sz="32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r>
              <a:rPr lang="en-US" sz="8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Reading For Meaning</a:t>
            </a:r>
            <a:endParaRPr lang="en-US" sz="80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343400"/>
            <a:ext cx="7696200" cy="1066800"/>
          </a:xfrm>
        </p:spPr>
        <p:txBody>
          <a:bodyPr/>
          <a:lstStyle/>
          <a:p>
            <a:r>
              <a:rPr lang="en-US" sz="5000" dirty="0" smtClean="0">
                <a:latin typeface="Trebuchet MS" panose="020B0603020202020204" pitchFamily="34" charset="0"/>
              </a:rPr>
              <a:t>Romantic Poetry Unit</a:t>
            </a:r>
            <a:endParaRPr lang="en-US" sz="5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0"/>
            <a:ext cx="8991600" cy="914400"/>
          </a:xfrm>
        </p:spPr>
        <p:txBody>
          <a:bodyPr/>
          <a:lstStyle/>
          <a:p>
            <a:r>
              <a:rPr lang="en-US" sz="4000" dirty="0">
                <a:latin typeface="Trebuchet MS" panose="020B0603020202020204" pitchFamily="34" charset="0"/>
              </a:rPr>
              <a:t>Listen to the clips of </a:t>
            </a:r>
            <a:r>
              <a:rPr lang="en-US" sz="4000" dirty="0" smtClean="0">
                <a:latin typeface="Trebuchet MS" panose="020B0603020202020204" pitchFamily="34" charset="0"/>
              </a:rPr>
              <a:t>this song.  </a:t>
            </a:r>
            <a:r>
              <a:rPr lang="en-US" sz="4000" dirty="0">
                <a:latin typeface="Trebuchet MS" panose="020B0603020202020204" pitchFamily="34" charset="0"/>
              </a:rPr>
              <a:t>What do you think the lyrics mean?  What do you think the author’s possible </a:t>
            </a:r>
            <a:r>
              <a:rPr lang="en-US" sz="4000" dirty="0" smtClean="0">
                <a:latin typeface="Trebuchet MS" panose="020B0603020202020204" pitchFamily="34" charset="0"/>
              </a:rPr>
              <a:t>intentions/meanings </a:t>
            </a:r>
            <a:r>
              <a:rPr lang="en-US" sz="4000" dirty="0">
                <a:latin typeface="Trebuchet MS" panose="020B0603020202020204" pitchFamily="34" charset="0"/>
              </a:rPr>
              <a:t>are for the song? Write your notes around the lyrics (annotation).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229600" cy="4068763"/>
          </a:xfrm>
        </p:spPr>
        <p:txBody>
          <a:bodyPr/>
          <a:lstStyle/>
          <a:p>
            <a:r>
              <a:rPr lang="en-US" dirty="0"/>
              <a:t>https://www.youtube.com/watch?v=JmWbBUxSNUU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sz="6500" dirty="0" smtClean="0">
                <a:latin typeface="Trebuchet MS" panose="020B0603020202020204" pitchFamily="34" charset="0"/>
              </a:rPr>
              <a:t>How </a:t>
            </a:r>
            <a:r>
              <a:rPr lang="en-US" sz="6500" dirty="0">
                <a:latin typeface="Trebuchet MS" panose="020B0603020202020204" pitchFamily="34" charset="0"/>
              </a:rPr>
              <a:t>do you determine the meaning of a song? What skills do you use?</a:t>
            </a:r>
          </a:p>
          <a:p>
            <a:endParaRPr lang="en-US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5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Reading Poetry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3500" dirty="0" smtClean="0">
                <a:latin typeface="Trebuchet MS" panose="020B0603020202020204" pitchFamily="34" charset="0"/>
              </a:rPr>
              <a:t>Reading poetry well is part </a:t>
            </a:r>
            <a:r>
              <a:rPr lang="en-US" sz="3500" b="1" u="sng" dirty="0" smtClean="0">
                <a:latin typeface="Trebuchet MS" panose="020B0603020202020204" pitchFamily="34" charset="0"/>
              </a:rPr>
              <a:t>attitude </a:t>
            </a:r>
            <a:r>
              <a:rPr lang="en-US" sz="3500" dirty="0" smtClean="0">
                <a:latin typeface="Trebuchet MS" panose="020B0603020202020204" pitchFamily="34" charset="0"/>
              </a:rPr>
              <a:t>and part </a:t>
            </a:r>
            <a:r>
              <a:rPr lang="en-US" sz="3500" b="1" u="sng" dirty="0" smtClean="0">
                <a:latin typeface="Trebuchet MS" panose="020B0603020202020204" pitchFamily="34" charset="0"/>
              </a:rPr>
              <a:t>technique</a:t>
            </a:r>
            <a:r>
              <a:rPr lang="en-US" sz="3500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Curiosity is an effective attitude. </a:t>
            </a:r>
          </a:p>
          <a:p>
            <a:pPr lvl="1"/>
            <a:r>
              <a:rPr lang="en-US" sz="3500" dirty="0" smtClean="0">
                <a:latin typeface="Trebuchet MS" panose="020B0603020202020204" pitchFamily="34" charset="0"/>
              </a:rPr>
              <a:t>Free of preconceived ideas of poetry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Effective technique directs your curiosity into asking questions</a:t>
            </a:r>
          </a:p>
          <a:p>
            <a:r>
              <a:rPr lang="en-US" sz="3500" dirty="0" smtClean="0">
                <a:latin typeface="Trebuchet MS" panose="020B0603020202020204" pitchFamily="34" charset="0"/>
              </a:rPr>
              <a:t>Having a CONVERSATION with the text. </a:t>
            </a:r>
            <a:endParaRPr lang="en-US" sz="35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5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False Assumptions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sz="6500" dirty="0" smtClean="0">
                <a:latin typeface="Trebuchet MS" panose="020B0603020202020204" pitchFamily="34" charset="0"/>
              </a:rPr>
              <a:t>Most readers make THREE false assumptions when addressing an unfamiliar text. </a:t>
            </a:r>
            <a:endParaRPr lang="en-US" sz="65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False Assumptions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sz="4000" dirty="0" smtClean="0">
                <a:latin typeface="Trebuchet MS" panose="020B0603020202020204" pitchFamily="34" charset="0"/>
              </a:rPr>
              <a:t>1. They </a:t>
            </a:r>
            <a:r>
              <a:rPr lang="en-US" sz="4000" dirty="0" smtClean="0">
                <a:latin typeface="Trebuchet MS" panose="020B0603020202020204" pitchFamily="34" charset="0"/>
              </a:rPr>
              <a:t>should understand what they read on the first reading</a:t>
            </a:r>
          </a:p>
          <a:p>
            <a:pPr>
              <a:buNone/>
            </a:pPr>
            <a:r>
              <a:rPr lang="en-US" sz="4000" dirty="0" smtClean="0">
                <a:latin typeface="Trebuchet MS" panose="020B0603020202020204" pitchFamily="34" charset="0"/>
              </a:rPr>
              <a:t>2. </a:t>
            </a:r>
            <a:r>
              <a:rPr lang="en-US" sz="4000" dirty="0">
                <a:latin typeface="Trebuchet MS" panose="020B0603020202020204" pitchFamily="34" charset="0"/>
              </a:rPr>
              <a:t>T</a:t>
            </a:r>
            <a:r>
              <a:rPr lang="en-US" sz="4000" dirty="0" smtClean="0">
                <a:latin typeface="Trebuchet MS" panose="020B0603020202020204" pitchFamily="34" charset="0"/>
              </a:rPr>
              <a:t>he </a:t>
            </a:r>
            <a:r>
              <a:rPr lang="en-US" sz="4000" dirty="0">
                <a:latin typeface="Trebuchet MS" panose="020B0603020202020204" pitchFamily="34" charset="0"/>
              </a:rPr>
              <a:t>poem is a kind of </a:t>
            </a:r>
            <a:r>
              <a:rPr lang="en-US" sz="4000" dirty="0" smtClean="0">
                <a:latin typeface="Trebuchet MS" panose="020B0603020202020204" pitchFamily="34" charset="0"/>
              </a:rPr>
              <a:t>code</a:t>
            </a:r>
            <a:r>
              <a:rPr lang="en-US" sz="4000" dirty="0">
                <a:latin typeface="Trebuchet MS" panose="020B0603020202020204" pitchFamily="34" charset="0"/>
              </a:rPr>
              <a:t>,</a:t>
            </a:r>
            <a:r>
              <a:rPr lang="en-US" sz="4000" dirty="0" smtClean="0">
                <a:latin typeface="Trebuchet MS" panose="020B0603020202020204" pitchFamily="34" charset="0"/>
              </a:rPr>
              <a:t> and </a:t>
            </a:r>
            <a:r>
              <a:rPr lang="en-US" sz="4000" dirty="0">
                <a:latin typeface="Trebuchet MS" panose="020B0603020202020204" pitchFamily="34" charset="0"/>
              </a:rPr>
              <a:t>unless they can crack this code, they’ve missed the point.</a:t>
            </a:r>
            <a:r>
              <a:rPr lang="en-US" sz="4000" dirty="0" smtClean="0">
                <a:latin typeface="Trebuchet MS" panose="020B0603020202020204" pitchFamily="34" charset="0"/>
              </a:rPr>
              <a:t> </a:t>
            </a:r>
          </a:p>
          <a:p>
            <a:pPr>
              <a:buNone/>
            </a:pPr>
            <a:r>
              <a:rPr lang="en-US" sz="4000" dirty="0" smtClean="0">
                <a:latin typeface="Trebuchet MS" panose="020B0603020202020204" pitchFamily="34" charset="0"/>
              </a:rPr>
              <a:t>3. </a:t>
            </a:r>
            <a:r>
              <a:rPr lang="en-US" sz="4000" dirty="0">
                <a:latin typeface="Trebuchet MS" panose="020B0603020202020204" pitchFamily="34" charset="0"/>
              </a:rPr>
              <a:t>T</a:t>
            </a:r>
            <a:r>
              <a:rPr lang="en-US" sz="4000" dirty="0" smtClean="0">
                <a:latin typeface="Trebuchet MS" panose="020B0603020202020204" pitchFamily="34" charset="0"/>
              </a:rPr>
              <a:t>he </a:t>
            </a:r>
            <a:r>
              <a:rPr lang="en-US" sz="4000" dirty="0">
                <a:latin typeface="Trebuchet MS" panose="020B0603020202020204" pitchFamily="34" charset="0"/>
              </a:rPr>
              <a:t>poem can mean anything readers want it to mean.</a:t>
            </a:r>
            <a:r>
              <a:rPr lang="en-US" sz="4000" dirty="0" smtClean="0">
                <a:latin typeface="Trebuchet MS" panose="020B0603020202020204" pitchFamily="34" charset="0"/>
              </a:rPr>
              <a:t> </a:t>
            </a:r>
            <a:endParaRPr lang="en-US" sz="4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First Step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4000" dirty="0">
                <a:latin typeface="Trebuchet MS" panose="020B0603020202020204" pitchFamily="34" charset="0"/>
              </a:rPr>
              <a:t>Sooner or later, you’re going to have to</a:t>
            </a:r>
            <a:r>
              <a:rPr lang="en-US" sz="4000" dirty="0" smtClean="0">
                <a:latin typeface="Trebuchet MS" panose="020B0603020202020204" pitchFamily="34" charset="0"/>
              </a:rPr>
              <a:t> </a:t>
            </a:r>
            <a:r>
              <a:rPr lang="en-US" sz="4000" b="1" u="sng" dirty="0" smtClean="0">
                <a:latin typeface="Trebuchet MS" panose="020B0603020202020204" pitchFamily="34" charset="0"/>
              </a:rPr>
              <a:t>READ </a:t>
            </a:r>
            <a:r>
              <a:rPr lang="en-US" sz="4000" dirty="0" smtClean="0">
                <a:latin typeface="Trebuchet MS" panose="020B0603020202020204" pitchFamily="34" charset="0"/>
              </a:rPr>
              <a:t>the </a:t>
            </a:r>
            <a:r>
              <a:rPr lang="en-US" sz="4000" dirty="0">
                <a:latin typeface="Trebuchet MS" panose="020B0603020202020204" pitchFamily="34" charset="0"/>
              </a:rPr>
              <a:t>poem, word by word. </a:t>
            </a:r>
            <a:endParaRPr lang="en-US" sz="4000" dirty="0" smtClean="0">
              <a:latin typeface="Trebuchet MS" panose="020B0603020202020204" pitchFamily="34" charset="0"/>
            </a:endParaRPr>
          </a:p>
          <a:p>
            <a:pPr lvl="1"/>
            <a:r>
              <a:rPr lang="en-US" sz="3600" dirty="0">
                <a:latin typeface="Trebuchet MS" panose="020B0603020202020204" pitchFamily="34" charset="0"/>
              </a:rPr>
              <a:t>First, read the poem</a:t>
            </a:r>
            <a:r>
              <a:rPr lang="en-US" sz="3600" dirty="0" smtClean="0">
                <a:latin typeface="Trebuchet MS" panose="020B0603020202020204" pitchFamily="34" charset="0"/>
              </a:rPr>
              <a:t> </a:t>
            </a:r>
            <a:r>
              <a:rPr lang="en-US" sz="3600" b="1" u="sng" dirty="0" smtClean="0">
                <a:latin typeface="Trebuchet MS" panose="020B0603020202020204" pitchFamily="34" charset="0"/>
              </a:rPr>
              <a:t>aloud</a:t>
            </a:r>
            <a:r>
              <a:rPr lang="en-US" sz="3600" dirty="0" smtClean="0">
                <a:latin typeface="Trebuchet MS" panose="020B0603020202020204" pitchFamily="34" charset="0"/>
              </a:rPr>
              <a:t>. </a:t>
            </a:r>
          </a:p>
          <a:p>
            <a:pPr lvl="1"/>
            <a:r>
              <a:rPr lang="en-US" sz="3600" dirty="0" smtClean="0">
                <a:latin typeface="Trebuchet MS" panose="020B0603020202020204" pitchFamily="34" charset="0"/>
              </a:rPr>
              <a:t>The </a:t>
            </a:r>
            <a:r>
              <a:rPr lang="en-US" sz="3600" dirty="0">
                <a:latin typeface="Trebuchet MS" panose="020B0603020202020204" pitchFamily="34" charset="0"/>
              </a:rPr>
              <a:t>first step is to</a:t>
            </a:r>
            <a:r>
              <a:rPr lang="en-US" sz="3600" dirty="0" smtClean="0">
                <a:latin typeface="Trebuchet MS" panose="020B0603020202020204" pitchFamily="34" charset="0"/>
              </a:rPr>
              <a:t> </a:t>
            </a:r>
            <a:r>
              <a:rPr lang="en-US" sz="3600" b="1" u="sng" dirty="0" smtClean="0">
                <a:latin typeface="Trebuchet MS" panose="020B0603020202020204" pitchFamily="34" charset="0"/>
              </a:rPr>
              <a:t>hear </a:t>
            </a:r>
            <a:r>
              <a:rPr lang="en-US" sz="3600" dirty="0" smtClean="0">
                <a:latin typeface="Trebuchet MS" panose="020B0603020202020204" pitchFamily="34" charset="0"/>
              </a:rPr>
              <a:t>what’s </a:t>
            </a:r>
            <a:r>
              <a:rPr lang="en-US" sz="3600" dirty="0">
                <a:latin typeface="Trebuchet MS" panose="020B0603020202020204" pitchFamily="34" charset="0"/>
              </a:rPr>
              <a:t>going on. If you find your own voice distracting, have a friend read the poem to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sz="6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Shared Inquiry</a:t>
            </a:r>
            <a:endParaRPr lang="en-US" sz="6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9037"/>
            <a:ext cx="8229600" cy="5135563"/>
          </a:xfrm>
        </p:spPr>
        <p:txBody>
          <a:bodyPr/>
          <a:lstStyle/>
          <a:p>
            <a:r>
              <a:rPr lang="en-US" sz="4000" dirty="0">
                <a:latin typeface="Trebuchet MS" panose="020B0603020202020204" pitchFamily="34" charset="0"/>
              </a:rPr>
              <a:t>The best way to discover and learn about a poem is through</a:t>
            </a:r>
            <a:r>
              <a:rPr lang="en-US" sz="4000" dirty="0" smtClean="0">
                <a:latin typeface="Trebuchet MS" panose="020B0603020202020204" pitchFamily="34" charset="0"/>
              </a:rPr>
              <a:t> </a:t>
            </a:r>
            <a:r>
              <a:rPr lang="en-US" sz="4000" b="1" u="sng" dirty="0" smtClean="0">
                <a:latin typeface="Trebuchet MS" panose="020B0603020202020204" pitchFamily="34" charset="0"/>
              </a:rPr>
              <a:t>shared inquiry discussion.</a:t>
            </a:r>
            <a:endParaRPr lang="en-US" sz="4000" dirty="0" smtClean="0">
              <a:latin typeface="Trebuchet MS" panose="020B0603020202020204" pitchFamily="34" charset="0"/>
            </a:endParaRPr>
          </a:p>
          <a:p>
            <a:r>
              <a:rPr lang="en-US" sz="4000" dirty="0" smtClean="0">
                <a:latin typeface="Trebuchet MS" panose="020B0603020202020204" pitchFamily="34" charset="0"/>
              </a:rPr>
              <a:t>Although </a:t>
            </a:r>
            <a:r>
              <a:rPr lang="en-US" sz="4000" dirty="0">
                <a:latin typeface="Trebuchet MS" panose="020B0603020202020204" pitchFamily="34" charset="0"/>
              </a:rPr>
              <a:t>your first experience of the poem may </a:t>
            </a:r>
            <a:r>
              <a:rPr lang="en-US" sz="4000" dirty="0" smtClean="0">
                <a:latin typeface="Trebuchet MS" panose="020B0603020202020204" pitchFamily="34" charset="0"/>
              </a:rPr>
              <a:t>be </a:t>
            </a:r>
            <a:r>
              <a:rPr lang="en-US" sz="4000" b="1" u="sng" dirty="0" smtClean="0">
                <a:latin typeface="Trebuchet MS" panose="020B0603020202020204" pitchFamily="34" charset="0"/>
              </a:rPr>
              <a:t>private </a:t>
            </a:r>
            <a:r>
              <a:rPr lang="en-US" sz="4000" dirty="0" smtClean="0">
                <a:latin typeface="Trebuchet MS" panose="020B0603020202020204" pitchFamily="34" charset="0"/>
              </a:rPr>
              <a:t>and </a:t>
            </a:r>
            <a:r>
              <a:rPr lang="en-US" sz="4000" b="1" u="sng" dirty="0" smtClean="0">
                <a:latin typeface="Trebuchet MS" panose="020B0603020202020204" pitchFamily="34" charset="0"/>
              </a:rPr>
              <a:t>personal</a:t>
            </a:r>
            <a:r>
              <a:rPr lang="en-US" sz="4000" dirty="0" smtClean="0">
                <a:latin typeface="Trebuchet MS" panose="020B0603020202020204" pitchFamily="34" charset="0"/>
              </a:rPr>
              <a:t>, </a:t>
            </a:r>
            <a:r>
              <a:rPr lang="en-US" sz="4000" dirty="0">
                <a:latin typeface="Trebuchet MS" panose="020B0603020202020204" pitchFamily="34" charset="0"/>
              </a:rPr>
              <a:t>talking about the poem is a natural and important next step.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90012">
  <a:themeElements>
    <a:clrScheme name="Office Theme 12">
      <a:dk1>
        <a:srgbClr val="FED39A"/>
      </a:dk1>
      <a:lt1>
        <a:srgbClr val="FFFFFF"/>
      </a:lt1>
      <a:dk2>
        <a:srgbClr val="B6B6B6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D9B483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ustom 1">
      <a:majorFont>
        <a:latin typeface="Lucida Handwriting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entury Gothic" pitchFamily="-109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FED39A"/>
        </a:dk1>
        <a:lt1>
          <a:srgbClr val="FFFFFF"/>
        </a:lt1>
        <a:dk2>
          <a:srgbClr val="B6B6B6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D9B483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C3103B-6C82-448F-AADE-0EAAFC2C9FC8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BD63881-3783-499B-B856-6E2BCC527E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1AECB7-602B-4215-9D66-6B46E0E30F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TS001090012.pot</Template>
  <TotalTime>1560</TotalTime>
  <Words>459</Words>
  <Application>Microsoft Office PowerPoint</Application>
  <PresentationFormat>On-screen Show (4:3)</PresentationFormat>
  <Paragraphs>47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TS001090012</vt:lpstr>
      <vt:lpstr>Please Do Now</vt:lpstr>
      <vt:lpstr>Reading For Meaning</vt:lpstr>
      <vt:lpstr>Listen to the clips of this song.  What do you think the lyrics mean?  What do you think the author’s possible intentions/meanings are for the song? Write your notes around the lyrics (annotation). </vt:lpstr>
      <vt:lpstr>PowerPoint Presentation</vt:lpstr>
      <vt:lpstr>Reading Poetry</vt:lpstr>
      <vt:lpstr>False Assumptions</vt:lpstr>
      <vt:lpstr>False Assumptions</vt:lpstr>
      <vt:lpstr>First Step</vt:lpstr>
      <vt:lpstr>Shared Inquiry</vt:lpstr>
      <vt:lpstr>Shared Inquiry</vt:lpstr>
      <vt:lpstr>Talking back to the Poem </vt:lpstr>
      <vt:lpstr>Finding Meaning</vt:lpstr>
    </vt:vector>
  </TitlesOfParts>
  <Company>Penn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For Meaning</dc:title>
  <dc:creator>Kimberly Aubrey</dc:creator>
  <cp:lastModifiedBy>Aubrey, Kimberly</cp:lastModifiedBy>
  <cp:revision>8</cp:revision>
  <cp:lastPrinted>1601-01-01T00:00:00Z</cp:lastPrinted>
  <dcterms:created xsi:type="dcterms:W3CDTF">2013-12-10T18:26:27Z</dcterms:created>
  <dcterms:modified xsi:type="dcterms:W3CDTF">2016-01-05T13:46:52Z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457897L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TS001090012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Writing on the wall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Writing on the wall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65;#Microsoft Office PowerPoint 2007;#66;#PowerPoint - Design Templt 2003;#182;#Office XP;#64;#PowerPoint 2003;#67;#PowerPoint - Design Templt 12;#184;#Office 2000;#79;#Template 12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457897L</vt:lpwstr>
  </property>
  <property fmtid="{D5CDD505-2E9C-101B-9397-08002B2CF9AE}" pid="34" name="PublishStatusLookup">
    <vt:lpwstr>258312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TP001090012</vt:lpwstr>
  </property>
</Properties>
</file>